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72" r:id="rId4"/>
    <p:sldId id="273" r:id="rId5"/>
    <p:sldId id="274" r:id="rId6"/>
    <p:sldId id="275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5FAD3-181A-479D-A350-FD0B2CE7EB48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A43C8-7DF7-4626-AEEE-9A87F724327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FB73B4-0486-33B5-B959-3BE8BD87B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4502"/>
            <a:ext cx="8229600" cy="1143000"/>
          </a:xfrm>
        </p:spPr>
        <p:txBody>
          <a:bodyPr/>
          <a:lstStyle/>
          <a:p>
            <a:r>
              <a:rPr lang="es-CO" dirty="0"/>
              <a:t>Actividad introductoria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417E3F-0092-0D12-4DFF-53978BCDA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 ¿por qué un barco de hierro flota, mientras que un bloque del mismo material no puede hacerlo?</a:t>
            </a:r>
          </a:p>
          <a:p>
            <a:pPr marL="0" indent="0" algn="just">
              <a:buNone/>
            </a:pPr>
            <a:r>
              <a:rPr lang="es-ES" dirty="0"/>
              <a:t>¿por qué un globo inflado con helio puede elevarse, mientras que otro no puede hacerlo?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36481143-E6C5-9318-39F1-2F3B2112E58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31295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2467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40137C-677F-BC91-991B-C549428DC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/>
              <a:t>ACTIVIDAD</a:t>
            </a:r>
          </a:p>
        </p:txBody>
      </p:sp>
      <p:pic>
        <p:nvPicPr>
          <p:cNvPr id="5" name="image1.png">
            <a:extLst>
              <a:ext uri="{FF2B5EF4-FFF2-40B4-BE49-F238E27FC236}">
                <a16:creationId xmlns:a16="http://schemas.microsoft.com/office/drawing/2014/main" id="{B81CDA8A-5E25-40A0-A79E-151D941443C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5577" y="38332"/>
            <a:ext cx="2275613" cy="787297"/>
          </a:xfrm>
          <a:prstGeom prst="rect">
            <a:avLst/>
          </a:prstGeom>
          <a:ln/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AB4952A-C583-6DC6-3FCD-EFE7D606A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Calcular la densidad en g/cm³ de:</a:t>
            </a:r>
          </a:p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a) Granito, si una pieza rectangular de 0,05 m×0,1 m×23 cm, tiene una masa de 3,22 kg.</a:t>
            </a:r>
          </a:p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b) Leche, si 2 litros tienen una masa de 2,06 kg.</a:t>
            </a:r>
          </a:p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c) Cemento, si una pieza rectangular de 2 cm×2 cm×9 cm, tiene una masa de 108 g.</a:t>
            </a:r>
          </a:p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d) Nafta, si 9 litros tienen una masa de 6.120 g.</a:t>
            </a:r>
          </a:p>
          <a:p>
            <a:pPr algn="l"/>
            <a:r>
              <a:rPr lang="es-ES" i="0" dirty="0">
                <a:effectLst/>
                <a:latin typeface="Calibri" panose="020F0502020204030204" pitchFamily="34" charset="0"/>
              </a:rPr>
              <a:t>e) Marfil, si una pieza rectangular de 23 cm×15 cm×15,5 cm, tienen una masa de 10,22 kg.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2565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D96D07-8339-9723-4FB7-34C8092A7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4090"/>
            <a:ext cx="8229600" cy="1143000"/>
          </a:xfrm>
        </p:spPr>
        <p:txBody>
          <a:bodyPr/>
          <a:lstStyle/>
          <a:p>
            <a:r>
              <a:rPr lang="es-CO" dirty="0"/>
              <a:t>Materiales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E69398-780C-C416-231E-3F2386CC8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/>
              <a:t>Materiales para trabajar en grupos de cuatro estudiantes </a:t>
            </a:r>
          </a:p>
          <a:p>
            <a:pPr marL="0" indent="0">
              <a:buNone/>
            </a:pPr>
            <a:r>
              <a:rPr lang="es-CO" dirty="0"/>
              <a:t>- Aceite</a:t>
            </a:r>
          </a:p>
          <a:p>
            <a:pPr marL="0" indent="0">
              <a:buNone/>
            </a:pPr>
            <a:r>
              <a:rPr lang="es-CO" dirty="0"/>
              <a:t>- Alcohol</a:t>
            </a:r>
          </a:p>
          <a:p>
            <a:pPr marL="0" indent="0">
              <a:buNone/>
            </a:pPr>
            <a:r>
              <a:rPr lang="es-CO" dirty="0"/>
              <a:t>- Miel (opcional)</a:t>
            </a:r>
          </a:p>
          <a:p>
            <a:pPr marL="0" indent="0">
              <a:buNone/>
            </a:pPr>
            <a:r>
              <a:rPr lang="es-CO" dirty="0"/>
              <a:t>- Sal</a:t>
            </a:r>
          </a:p>
          <a:p>
            <a:pPr marL="0" indent="0">
              <a:buNone/>
            </a:pPr>
            <a:r>
              <a:rPr lang="es-CO" dirty="0"/>
              <a:t>- Papel barrilete o colorante (2 de diferente color)</a:t>
            </a: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AD94D354-44BA-D2E4-1FB5-55238A9E110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5577" y="38332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0338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727AE8CA-3F71-FC0D-88FD-827851B765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6" y="476672"/>
                <a:ext cx="8291264" cy="612068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es-ES" dirty="0"/>
                  <a:t>densidad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O" i="1">
                            <a:latin typeface="Cambria Math" panose="02040503050406030204" pitchFamily="18" charset="0"/>
                          </a:rPr>
                          <m:t>𝑚𝑎𝑠𝑎</m:t>
                        </m:r>
                        <m:r>
                          <a:rPr lang="es-CO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s-CO" i="1">
                            <a:latin typeface="Cambria Math" panose="02040503050406030204" pitchFamily="18" charset="0"/>
                          </a:rPr>
                          <m:t>𝑣𝑜𝑙𝑢𝑚𝑒𝑛</m:t>
                        </m:r>
                        <m:r>
                          <a:rPr lang="es-CO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s-CO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s-CO" dirty="0"/>
              </a:p>
              <a:p>
                <a:pPr marL="0" indent="0" algn="ctr">
                  <a:buNone/>
                </a:pPr>
                <a:endParaRPr lang="es-ES" dirty="0"/>
              </a:p>
              <a:p>
                <a:pPr marL="0" indent="0">
                  <a:buNone/>
                </a:pPr>
                <a:r>
                  <a:rPr lang="es-ES" dirty="0"/>
                  <a:t>1. Calcula la densidad de un objeto con una masa de 500 gramos y un volumen de 200 cm³. Utiliza la fórmula:</a:t>
                </a:r>
                <a:endParaRPr lang="es-CO" dirty="0"/>
              </a:p>
              <a:p>
                <a:pPr marL="0" indent="0">
                  <a:buNone/>
                </a:pPr>
                <a:r>
                  <a:rPr lang="es-ES" b="0" i="0" dirty="0">
                    <a:effectLst/>
                    <a:latin typeface="KaTeX_Main"/>
                  </a:rPr>
                  <a:t>2. </a:t>
                </a:r>
                <a:r>
                  <a:rPr lang="es-ES" b="0" i="0" dirty="0">
                    <a:effectLst/>
                    <a:latin typeface="Söhne"/>
                  </a:rPr>
                  <a:t>Si un objeto tiene una densidad de 2.5 g/cm³ y un volumen de 100 cm³, ¿cuál es su masa?</a:t>
                </a:r>
                <a:br>
                  <a:rPr lang="es-ES" b="0" i="0" dirty="0">
                    <a:solidFill>
                      <a:srgbClr val="374151"/>
                    </a:solidFill>
                    <a:effectLst/>
                    <a:latin typeface="KaTeX_Main"/>
                  </a:rPr>
                </a:br>
                <a:r>
                  <a:rPr lang="es-ES" b="0" i="0" dirty="0">
                    <a:effectLst/>
                    <a:latin typeface="KaTeX_Main"/>
                  </a:rPr>
                  <a:t>3. </a:t>
                </a:r>
                <a:r>
                  <a:rPr lang="es-ES" b="0" i="0" dirty="0">
                    <a:effectLst/>
                    <a:latin typeface="Söhne"/>
                  </a:rPr>
                  <a:t>Un recipiente contiene 800 cm³ de aceite. Si la densidad del aceite es de 0.9 g/cm³, ¿cuál es su masa?</a:t>
                </a:r>
              </a:p>
              <a:p>
                <a:pPr marL="0" indent="0">
                  <a:buNone/>
                </a:pPr>
                <a:r>
                  <a:rPr lang="es-ES" b="0" i="0" dirty="0">
                    <a:effectLst/>
                    <a:latin typeface="Söhne"/>
                  </a:rPr>
                  <a:t>4. Tienes dos sustancias, A y B, con densidades de 1.2 g/cm³ y 0.8 g/cm³, respectivamente. Si se mezclan en igual proporción, ¿cuál será la densidad de la mezcla?</a:t>
                </a:r>
                <a:endParaRPr lang="es-CO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727AE8CA-3F71-FC0D-88FD-827851B765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76672"/>
                <a:ext cx="8291264" cy="6120680"/>
              </a:xfrm>
              <a:blipFill>
                <a:blip r:embed="rId2"/>
                <a:stretch>
                  <a:fillRect l="-1765" t="-1793" r="-227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.png">
            <a:extLst>
              <a:ext uri="{FF2B5EF4-FFF2-40B4-BE49-F238E27FC236}">
                <a16:creationId xmlns:a16="http://schemas.microsoft.com/office/drawing/2014/main" id="{75250323-6245-A223-00B5-AD354D39C43E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8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58EE56-CD6E-9198-CBA2-38D1C06E6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es-ES" b="0" i="0" dirty="0">
                <a:effectLst/>
                <a:latin typeface="Söhne"/>
              </a:rPr>
              <a:t>Un objeto tiene una masa de </a:t>
            </a:r>
            <a:r>
              <a:rPr lang="es-ES" b="0" i="0" dirty="0">
                <a:effectLst/>
                <a:latin typeface="KaTeX_Main"/>
              </a:rPr>
              <a:t>120 g </a:t>
            </a:r>
            <a:r>
              <a:rPr lang="es-ES" b="0" i="0" dirty="0">
                <a:effectLst/>
                <a:latin typeface="Söhne"/>
              </a:rPr>
              <a:t>y un volumen de </a:t>
            </a:r>
            <a:r>
              <a:rPr lang="es-ES" b="0" i="0" dirty="0">
                <a:effectLst/>
                <a:latin typeface="KaTeX_Main"/>
              </a:rPr>
              <a:t>60 cm3</a:t>
            </a:r>
            <a:r>
              <a:rPr lang="es-ES" b="0" i="0" dirty="0">
                <a:effectLst/>
                <a:latin typeface="Söhne"/>
              </a:rPr>
              <a:t>. Calcula su densidad.</a:t>
            </a:r>
          </a:p>
          <a:p>
            <a:r>
              <a:rPr lang="es-ES" b="0" i="0" dirty="0">
                <a:effectLst/>
                <a:latin typeface="Söhne"/>
              </a:rPr>
              <a:t>Un objeto tiene una masa de </a:t>
            </a:r>
            <a:r>
              <a:rPr lang="es-ES" b="0" i="0" dirty="0">
                <a:effectLst/>
                <a:latin typeface="KaTeX_Main"/>
              </a:rPr>
              <a:t>250kg</a:t>
            </a:r>
            <a:r>
              <a:rPr lang="es-ES" b="0" i="0" dirty="0">
                <a:effectLst/>
                <a:latin typeface="Söhne"/>
              </a:rPr>
              <a:t> y una densidad de </a:t>
            </a:r>
            <a:r>
              <a:rPr lang="es-ES" b="0" i="0" dirty="0">
                <a:effectLst/>
                <a:latin typeface="KaTeX_Main"/>
              </a:rPr>
              <a:t>35g/cm3</a:t>
            </a:r>
            <a:r>
              <a:rPr lang="es-ES" b="0" i="0" dirty="0">
                <a:effectLst/>
                <a:latin typeface="Söhne"/>
              </a:rPr>
              <a:t>. ¿Cuál es su volumen?</a:t>
            </a:r>
          </a:p>
          <a:p>
            <a:r>
              <a:rPr lang="es-ES" b="0" i="0" dirty="0">
                <a:effectLst/>
                <a:latin typeface="Söhne"/>
              </a:rPr>
              <a:t>Un objeto tiene un volumen de </a:t>
            </a:r>
            <a:r>
              <a:rPr lang="es-ES" b="0" i="0" dirty="0">
                <a:effectLst/>
                <a:latin typeface="KaTeX_Main"/>
              </a:rPr>
              <a:t>1500 </a:t>
            </a:r>
            <a:r>
              <a:rPr lang="es-ES" b="0" i="0" dirty="0" err="1">
                <a:effectLst/>
                <a:latin typeface="KaTeX_Main"/>
              </a:rPr>
              <a:t>mL</a:t>
            </a:r>
            <a:r>
              <a:rPr lang="es-ES" b="0" i="0" dirty="0">
                <a:effectLst/>
                <a:latin typeface="Söhne"/>
              </a:rPr>
              <a:t> y una densidad de </a:t>
            </a:r>
            <a:r>
              <a:rPr lang="es-ES" b="0" i="0" dirty="0">
                <a:effectLst/>
                <a:latin typeface="KaTeX_Main"/>
              </a:rPr>
              <a:t>0.8g/</a:t>
            </a:r>
            <a:r>
              <a:rPr lang="es-ES" b="0" i="0" dirty="0" err="1">
                <a:effectLst/>
                <a:latin typeface="KaTeX_Main"/>
              </a:rPr>
              <a:t>mL</a:t>
            </a:r>
            <a:r>
              <a:rPr lang="es-ES" b="0" i="0" dirty="0">
                <a:effectLst/>
                <a:latin typeface="Söhne"/>
              </a:rPr>
              <a:t>. ¿Cuál es su masa?</a:t>
            </a:r>
          </a:p>
          <a:p>
            <a:pPr algn="l"/>
            <a:r>
              <a:rPr lang="es-ES" b="0" i="0" dirty="0">
                <a:effectLst/>
                <a:latin typeface="Söhne"/>
              </a:rPr>
              <a:t>Un bloque de madera tiene una masa de </a:t>
            </a:r>
            <a:r>
              <a:rPr lang="es-ES" b="0" i="0" dirty="0">
                <a:effectLst/>
                <a:latin typeface="KaTeX_Main"/>
              </a:rPr>
              <a:t>800 g </a:t>
            </a:r>
            <a:r>
              <a:rPr lang="es-ES" b="0" i="0" dirty="0">
                <a:effectLst/>
                <a:latin typeface="Söhne"/>
              </a:rPr>
              <a:t>y ocupa un volumen de </a:t>
            </a:r>
            <a:r>
              <a:rPr lang="es-ES" b="0" i="0" dirty="0">
                <a:effectLst/>
                <a:latin typeface="KaTeX_Main"/>
              </a:rPr>
              <a:t>400 cm3</a:t>
            </a:r>
            <a:r>
              <a:rPr lang="es-ES" b="0" i="0" dirty="0">
                <a:effectLst/>
                <a:latin typeface="Söhne"/>
              </a:rPr>
              <a:t>. Calcula su densidad.</a:t>
            </a:r>
          </a:p>
          <a:p>
            <a:pPr marL="0" indent="0" algn="l">
              <a:buNone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s-ES" dirty="0">
              <a:solidFill>
                <a:srgbClr val="374151"/>
              </a:solidFill>
              <a:latin typeface="Söhne"/>
            </a:endParaRP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6ABEC28F-8561-D90B-47D5-3F868762A585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4326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3FC130-F588-E4DE-0C77-ABDE1C10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/>
          <a:lstStyle/>
          <a:p>
            <a:r>
              <a:rPr lang="es-ES" b="0" i="0" dirty="0">
                <a:effectLst/>
                <a:latin typeface="Söhne"/>
              </a:rPr>
              <a:t>Un objeto tiene una densidad de </a:t>
            </a:r>
            <a:r>
              <a:rPr lang="es-ES" b="0" i="0" dirty="0">
                <a:effectLst/>
                <a:latin typeface="KaTeX_Main"/>
              </a:rPr>
              <a:t>3 g/cm3</a:t>
            </a:r>
            <a:r>
              <a:rPr lang="es-ES" b="0" i="0" dirty="0">
                <a:effectLst/>
                <a:latin typeface="Söhne"/>
              </a:rPr>
              <a:t> y un volumen de </a:t>
            </a:r>
            <a:r>
              <a:rPr lang="es-ES" b="0" i="0" dirty="0">
                <a:effectLst/>
                <a:latin typeface="KaTeX_Main"/>
              </a:rPr>
              <a:t>60 cm3</a:t>
            </a:r>
            <a:r>
              <a:rPr lang="es-ES" b="0" i="0" dirty="0">
                <a:effectLst/>
                <a:latin typeface="Söhne"/>
              </a:rPr>
              <a:t>. ¿Cuál es su masa?</a:t>
            </a:r>
          </a:p>
          <a:p>
            <a:r>
              <a:rPr lang="es-ES" b="0" i="0" dirty="0">
                <a:effectLst/>
                <a:latin typeface="Söhne"/>
              </a:rPr>
              <a:t>Un tanque de agua tiene una capacidad de </a:t>
            </a:r>
            <a:r>
              <a:rPr lang="es-ES" b="0" i="0" dirty="0">
                <a:effectLst/>
                <a:latin typeface="KaTeX_Main"/>
              </a:rPr>
              <a:t>10,000 L</a:t>
            </a:r>
            <a:r>
              <a:rPr lang="es-ES" b="0" i="0" dirty="0">
                <a:effectLst/>
                <a:latin typeface="Söhne"/>
              </a:rPr>
              <a:t> y su masa total es de </a:t>
            </a:r>
            <a:r>
              <a:rPr lang="es-ES" b="0" i="0" dirty="0">
                <a:effectLst/>
                <a:latin typeface="KaTeX_Main"/>
              </a:rPr>
              <a:t>15,000kg</a:t>
            </a:r>
            <a:r>
              <a:rPr lang="es-ES" b="0" i="0" dirty="0">
                <a:effectLst/>
                <a:latin typeface="Söhne"/>
              </a:rPr>
              <a:t>. 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D3A54100-7246-923B-9754-393364113C4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19757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434</Words>
  <Application>Microsoft Office PowerPoint</Application>
  <PresentationFormat>Presentación en pantalla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KaTeX_Main</vt:lpstr>
      <vt:lpstr>Söhne</vt:lpstr>
      <vt:lpstr>Tema de Office</vt:lpstr>
      <vt:lpstr>Actividad introductoria </vt:lpstr>
      <vt:lpstr>ACTIVIDAD</vt:lpstr>
      <vt:lpstr>Materiales 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SADY PAOLA</dc:creator>
  <cp:lastModifiedBy>JAIDER MORALES</cp:lastModifiedBy>
  <cp:revision>26</cp:revision>
  <dcterms:created xsi:type="dcterms:W3CDTF">2023-08-16T01:56:34Z</dcterms:created>
  <dcterms:modified xsi:type="dcterms:W3CDTF">2023-12-19T19:33:11Z</dcterms:modified>
</cp:coreProperties>
</file>