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94" r:id="rId3"/>
    <p:sldId id="309" r:id="rId4"/>
    <p:sldId id="307" r:id="rId5"/>
    <p:sldId id="308" r:id="rId6"/>
    <p:sldId id="301" r:id="rId7"/>
    <p:sldId id="302" r:id="rId8"/>
    <p:sldId id="303" r:id="rId9"/>
    <p:sldId id="304" r:id="rId10"/>
    <p:sldId id="305" r:id="rId11"/>
    <p:sldId id="306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D0B580-BF52-6BC8-ABFD-3307181A5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0330" y="442762"/>
            <a:ext cx="10515600" cy="628529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dirty="0"/>
              <a:t>ACTIVIDAD </a:t>
            </a:r>
          </a:p>
          <a:p>
            <a:pPr marL="0" indent="0">
              <a:buNone/>
            </a:pPr>
            <a:r>
              <a:rPr lang="es-ES" dirty="0"/>
              <a:t>1. ¿Qué cantidad de calor se debe aplicar a una barra de plata de 24 kg para que eleve su temperatura de 31°C a 95°C?</a:t>
            </a:r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r>
              <a:rPr lang="es-CO" dirty="0"/>
              <a:t>2. </a:t>
            </a:r>
            <a:r>
              <a:rPr lang="es-ES" dirty="0"/>
              <a:t>Determinar la cantidad de calor que cede al ambiente una barra de plata de 5200 gramos al enfriarse de 130°C a 10°C?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3. 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Si se necesita suministrar 5000 J de calor para elevar la temperatura de 0.5 kg de agua desde 25°C hasta 45°C, ¿cuál es el calor específico del agua?</a:t>
            </a:r>
          </a:p>
          <a:p>
            <a:pPr marL="0" indent="0">
              <a:buNone/>
            </a:pPr>
            <a:endParaRPr lang="es-ES" dirty="0">
              <a:solidFill>
                <a:srgbClr val="0F0F0F"/>
              </a:solidFill>
              <a:latin typeface="Söhne"/>
            </a:endParaRPr>
          </a:p>
          <a:p>
            <a:pPr marL="0" indent="0">
              <a:buNone/>
            </a:pPr>
            <a:r>
              <a:rPr lang="es-ES" dirty="0">
                <a:solidFill>
                  <a:srgbClr val="0F0F0F"/>
                </a:solidFill>
                <a:latin typeface="Söhne"/>
              </a:rPr>
              <a:t>4. 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Un objeto de 300 g se enfría desde 80°C hasta 20°C liberando 1200 J de calor. ¿Cuál es el calor específico del material?</a:t>
            </a:r>
          </a:p>
          <a:p>
            <a:pPr marL="0" indent="0">
              <a:buNone/>
            </a:pPr>
            <a:endParaRPr lang="es-ES" dirty="0">
              <a:solidFill>
                <a:srgbClr val="0F0F0F"/>
              </a:solidFill>
              <a:latin typeface="Söhne"/>
            </a:endParaRPr>
          </a:p>
          <a:p>
            <a:pPr marL="0" indent="0">
              <a:buNone/>
            </a:pPr>
            <a:r>
              <a:rPr lang="es-CO" dirty="0"/>
              <a:t>5. 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Una muestra de aluminio de 150 g absorbe 3000 J de calor y su temperatura aumenta en 50°C. ¿Cuál es el calor específico del aluminio?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9D9AF37F-1780-C751-1539-DB0DAD45533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4716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F21D5B-419E-6D37-28E4-366A7539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6299351-BDC3-5939-8597-1895221C7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1AB1A4C-CFC6-4105-6FF5-642B5BD5F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1447523"/>
            <a:ext cx="8992855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70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6E2A59-419A-E6D8-50E6-DE060F2B6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8FA110-B685-C1F6-55B0-3AF39BCFA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B89EDE-15B2-2A12-6F40-3A5B63E46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125" y="1447523"/>
            <a:ext cx="9135750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9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E58A8-DAF1-B5ED-8F0B-91F429F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9E8727-3B95-3ED6-B781-69C7816B7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97F245-AA17-E5D3-F8EC-13CBE7FF2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648" y="987299"/>
            <a:ext cx="6864703" cy="48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F4584E-26CF-FFEE-A739-3FBABC0D9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653659-8DDF-A4FA-40C8-233E29DC3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78905"/>
            <a:ext cx="10515600" cy="498058"/>
          </a:xfrm>
        </p:spPr>
        <p:txBody>
          <a:bodyPr>
            <a:normAutofit fontScale="85000" lnSpcReduction="10000"/>
          </a:bodyPr>
          <a:lstStyle/>
          <a:p>
            <a:r>
              <a:rPr lang="es-CO" dirty="0"/>
              <a:t>El calor es conducido por el hambre llega a la cera se derrite y los palillos caen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8AF1F2-DE2D-6B6B-7B59-070C3D0E0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284" y="1352260"/>
            <a:ext cx="7211431" cy="41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7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547DA-F5EC-B6AB-7603-5C41F006B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9BB997-2EC7-50BC-ABBB-E9054E016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452" y="497546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s-CO" dirty="0"/>
              <a:t>El agua es capaz de absorber una gran cantidad de energía calórica</a:t>
            </a:r>
          </a:p>
          <a:p>
            <a:pPr marL="0" indent="0">
              <a:buNone/>
            </a:pPr>
            <a:r>
              <a:rPr lang="es-CO" dirty="0"/>
              <a:t>Tiene el calor especifico as alto, por tal motivo demora en aumentar un grado su temperatura, todo el calor absorbe el agua, por tal razón esta frio la bomba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7467470-40F9-7A7F-ED8F-AE88A864B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890" y="650506"/>
            <a:ext cx="6592220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41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F42609-806B-8E89-B2B0-0439EEF29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12438E9-96F2-599F-FEE2-4D973D5673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78234" y="365125"/>
            <a:ext cx="5839640" cy="1343212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772B8EC-05B5-D857-2D54-CCCF21407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078" y="1708337"/>
            <a:ext cx="4810796" cy="9716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931C328-AA8A-14B4-8115-E257EB168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630" y="2707740"/>
            <a:ext cx="8171370" cy="144742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C225114-1118-6996-0A9F-A9AF5FFBA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079" y="4155164"/>
            <a:ext cx="4770921" cy="221029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19A4D9D-9A82-111E-C9C5-4BE85CAB2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832" y="1563522"/>
            <a:ext cx="3296110" cy="405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8F2535-233E-73E5-FC0B-58BD9885B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FAD736-B82F-7A1E-D9E9-D5E32A59B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ECC227E-758E-6682-EA0B-EE59F8AA6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914" y="1290339"/>
            <a:ext cx="8926171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509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38E31-5EE3-C832-6EDE-BDC6A6980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A79597-10EB-D757-15BB-2A9F122A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612BCC4-7430-B755-ACDD-56700B1D7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572" y="1342734"/>
            <a:ext cx="8992855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65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D8F460-8AE3-45AF-5BA5-C7C4FCDFC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DB2E52-3702-DD19-541C-272C29463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88D2D06-A790-8AD4-2EC6-E2F8F7A91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756" y="1199839"/>
            <a:ext cx="9040487" cy="44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7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C7C2BD-C5FF-D38D-63CE-37C258160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7B9ECF-2ECA-A82C-18E3-394716918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F16D21B-8629-E8D5-4DCE-75A4687B6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809" y="1447523"/>
            <a:ext cx="9002381" cy="39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880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224</Words>
  <Application>Microsoft Office PowerPoint</Application>
  <PresentationFormat>Panorámica</PresentationFormat>
  <Paragraphs>13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Söhne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47</cp:revision>
  <dcterms:created xsi:type="dcterms:W3CDTF">2023-08-20T21:15:54Z</dcterms:created>
  <dcterms:modified xsi:type="dcterms:W3CDTF">2024-06-21T15:34:19Z</dcterms:modified>
</cp:coreProperties>
</file>