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9" r:id="rId3"/>
    <p:sldId id="275" r:id="rId4"/>
    <p:sldId id="278" r:id="rId5"/>
    <p:sldId id="287" r:id="rId6"/>
    <p:sldId id="277" r:id="rId7"/>
    <p:sldId id="288" r:id="rId8"/>
    <p:sldId id="261" r:id="rId9"/>
    <p:sldId id="290" r:id="rId10"/>
    <p:sldId id="286" r:id="rId11"/>
    <p:sldId id="291" r:id="rId1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197" autoAdjust="0"/>
  </p:normalViewPr>
  <p:slideViewPr>
    <p:cSldViewPr snapToGrid="0">
      <p:cViewPr varScale="1">
        <p:scale>
          <a:sx n="62" d="100"/>
          <a:sy n="62" d="100"/>
        </p:scale>
        <p:origin x="82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EF5DDB-5F2E-8705-876A-4514F35DB6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5A532F-96BF-23C6-74DB-6498D89490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0C1F02-F90A-E4FE-B163-D2C518DE6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24/11/2023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6E6E69-52DE-0B06-1B68-235A6A387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EBFFE8-B247-127A-9E5A-CC3092E46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4205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D027C5-0364-9F58-B5BC-F6EF6142B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DD26F42-7E0D-0C93-4EBC-2BD7AA4AB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0BDFD0-9111-ABC2-43AA-7988E4CB7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24/11/2023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5F029F-F012-5D05-F74A-AD0275076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99FB5F-2D49-CE89-4E15-85C679224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3762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011130A-C4F5-3F00-38D7-CFDA5A860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21506C-3AEF-4BD5-4E53-0BAB8D4A2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B20D4D1-73DF-12F6-6A73-62AD7DA3D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24/11/2023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9A274B-13E8-9423-8B3E-D9B2EF73D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5B81E7F-59D4-011F-A45B-43C20F783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86476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C0CF29-AF78-F0FF-E514-6AE852208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66438A4-01BA-7151-5661-37C39ED78A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D4464C2-4B2C-A55B-350D-3ED9C0F1F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24/11/2023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5838A5-8817-BAF8-F62F-BCF8BA0DE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15F9665-61DB-77F6-30B5-874633B76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4741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595C4B-A3B1-6351-0D4B-169F5C8E9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5B6F94C-F003-8311-3BE8-1DA245D9C1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9666A20-5035-F6FD-4403-4741C9A6F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24/11/2023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6B7C9E5-8601-E94F-12B4-282296F3C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72C49B-5BA1-F644-7CE4-99E33E73D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03961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C1DC79-F76D-FD55-B51C-BCF0A75ED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A48B7C-2322-E30C-7D2F-7D2A4015AA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DDF2405-B5D0-3CC7-BA86-5F4C90349D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3EF9C84-61E3-2BCD-0B7B-C9034E9C5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24/11/2023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344213D-5E53-4F10-FA1B-52C10D3A7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3BE8B4D-3D2E-9AA8-6049-9221A317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2072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3B4056-F57B-A3E4-7136-8B2E46DC1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7671551-C2B3-FFED-4DD5-C06B28DA78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94941C8-215D-040D-A22C-A6133FF01E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257D388-559F-72CC-7985-441319CD9F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4C01F48-FBA5-D42E-E150-EA4D36D025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2E5F15A-BCFC-FD15-87E6-85797FD38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24/11/2023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6C5F282-1347-2E6D-FB80-D2DDBEEF6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E785DE0-BA82-65C3-0861-B0153DF1F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88522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2B8834-392A-4E48-837C-BC9FCD283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E6DA6C9-7A76-C76E-393A-82FC1941F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24/11/2023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7E979B9-4EC4-E697-143F-07828F67C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945F8B6-A324-278F-FED6-253E6654F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85321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F35B2E3-BB93-ADB0-07B3-9CA6295BE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24/11/2023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633D50A-714A-330A-D304-6BB240A8E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3917DFE-1236-F042-2A38-72388DE57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94474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E2CD91-ABA6-C50C-7955-BDB52C512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E749FF-5CEB-4376-6806-A8A99DD8A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3D46739-DAD7-4190-F6D2-C6C6CED07B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859680B-22B9-5CE5-6824-829211A0F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24/11/2023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92DC2A9-09C2-62DA-94B3-6E1A959E0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EFD334F-9239-23E2-410E-F7B7BC3A7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5235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E9AC4D-A2E1-CD2D-A515-A12BB8F55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F95D348-C14D-08FA-EE62-C87F305762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6D9FFEB-3A43-FD45-2658-858F3D5FD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B5F90E3-5F90-4D60-B624-186D76F25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39158-DF00-4CC9-8232-6EDC26F707AB}" type="datetimeFigureOut">
              <a:rPr lang="es-CO" smtClean="0"/>
              <a:t>24/11/2023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D5FBF9-1B42-BE0B-3E4D-D87337550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7BE2520-5A9A-1686-5903-EA6CB99E7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62324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C1E2AD1-1740-AEB7-DD18-D5A93A0A1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34D466-028C-D241-6585-0948D53A0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FA4D751-DDEE-AD86-3771-AE9D9C30A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39158-DF00-4CC9-8232-6EDC26F707AB}" type="datetimeFigureOut">
              <a:rPr lang="es-CO" smtClean="0"/>
              <a:t>24/11/2023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1BB9DCC-F13F-931F-0486-2AD88FE141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319D593-622D-6DF1-7FDD-7C2987227D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54A59-9490-4003-A3FA-BACFA53062F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0788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>
            <a:extLst>
              <a:ext uri="{FF2B5EF4-FFF2-40B4-BE49-F238E27FC236}">
                <a16:creationId xmlns:a16="http://schemas.microsoft.com/office/drawing/2014/main" id="{A4F86162-92CD-DCC9-4A68-03C8BCED020E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524"/>
            <a:ext cx="2275613" cy="787297"/>
          </a:xfrm>
          <a:prstGeom prst="rect">
            <a:avLst/>
          </a:prstGeom>
          <a:ln/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D9984BD-EA2D-52F6-D4B8-85F1D3727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719" y="681037"/>
            <a:ext cx="12000281" cy="2691288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2ABA5C41-5D5F-98B3-D1D4-D55C5A330EBA}"/>
              </a:ext>
            </a:extLst>
          </p:cNvPr>
          <p:cNvSpPr txBox="1"/>
          <p:nvPr/>
        </p:nvSpPr>
        <p:spPr>
          <a:xfrm>
            <a:off x="438330" y="3485676"/>
            <a:ext cx="1150705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 dirty="0"/>
              <a:t>Respecto del punto de referencia (x = 0), la posición del reloj de arena es x = −30 cm y la posición de la botella es x = 30 cm.</a:t>
            </a:r>
            <a:endParaRPr lang="es-CO" sz="3200" dirty="0"/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910B596D-F36E-AFED-E372-ADB16C2D9E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2379" y="4657825"/>
            <a:ext cx="6380252" cy="213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528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>
            <a:extLst>
              <a:ext uri="{FF2B5EF4-FFF2-40B4-BE49-F238E27FC236}">
                <a16:creationId xmlns:a16="http://schemas.microsoft.com/office/drawing/2014/main" id="{F69BD8A0-0709-73BB-0828-EB61F9AD8878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524"/>
            <a:ext cx="2275613" cy="787297"/>
          </a:xfrm>
          <a:prstGeom prst="rect">
            <a:avLst/>
          </a:prstGeom>
          <a:ln/>
        </p:spPr>
      </p:pic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32230F46-626E-C93C-BE04-7159F1FC8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F9A5195-C52C-6C79-6564-C816EEF24E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289" y="1130158"/>
            <a:ext cx="11135422" cy="3349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956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A2E320-63AD-EEEE-3E2B-ADD661606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06B64CF-D599-940C-C27A-64E5952700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C76D5BB-EA9C-C8DA-5E62-24AA36E5A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7" y="790282"/>
            <a:ext cx="12174210" cy="333992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283B278-CA7D-A710-9F97-193786EBA2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544" t="31615" b="24283"/>
          <a:stretch/>
        </p:blipFill>
        <p:spPr>
          <a:xfrm>
            <a:off x="2661007" y="4265148"/>
            <a:ext cx="7623425" cy="2375761"/>
          </a:xfrm>
          <a:prstGeom prst="rect">
            <a:avLst/>
          </a:prstGeom>
        </p:spPr>
      </p:pic>
      <p:pic>
        <p:nvPicPr>
          <p:cNvPr id="7" name="image1.png">
            <a:extLst>
              <a:ext uri="{FF2B5EF4-FFF2-40B4-BE49-F238E27FC236}">
                <a16:creationId xmlns:a16="http://schemas.microsoft.com/office/drawing/2014/main" id="{10340CB1-166F-2190-167D-89A8CAFE0302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107504" y="-28524"/>
            <a:ext cx="2275613" cy="78729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756749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>
            <a:extLst>
              <a:ext uri="{FF2B5EF4-FFF2-40B4-BE49-F238E27FC236}">
                <a16:creationId xmlns:a16="http://schemas.microsoft.com/office/drawing/2014/main" id="{A4F86162-92CD-DCC9-4A68-03C8BCED020E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524"/>
            <a:ext cx="2275613" cy="787297"/>
          </a:xfrm>
          <a:prstGeom prst="rect">
            <a:avLst/>
          </a:prstGeom>
          <a:ln/>
        </p:spPr>
      </p:pic>
      <p:pic>
        <p:nvPicPr>
          <p:cNvPr id="10" name="Marcador de contenido 9">
            <a:extLst>
              <a:ext uri="{FF2B5EF4-FFF2-40B4-BE49-F238E27FC236}">
                <a16:creationId xmlns:a16="http://schemas.microsoft.com/office/drawing/2014/main" id="{29A625E2-F54A-A5A5-84EA-196A552C33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7504" y="637131"/>
            <a:ext cx="3689234" cy="3330962"/>
          </a:xfr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ED584EEE-69AD-6833-C785-9609991C37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4290" y="3014036"/>
            <a:ext cx="9917710" cy="365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472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BC8FCE-8837-0B5D-B7AE-80BB4EF3B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7729"/>
            <a:ext cx="10515600" cy="1325563"/>
          </a:xfrm>
        </p:spPr>
        <p:txBody>
          <a:bodyPr/>
          <a:lstStyle/>
          <a:p>
            <a:pPr algn="ctr"/>
            <a:endParaRPr lang="es-CO" dirty="0"/>
          </a:p>
        </p:txBody>
      </p:sp>
      <p:pic>
        <p:nvPicPr>
          <p:cNvPr id="4" name="image1.png">
            <a:extLst>
              <a:ext uri="{FF2B5EF4-FFF2-40B4-BE49-F238E27FC236}">
                <a16:creationId xmlns:a16="http://schemas.microsoft.com/office/drawing/2014/main" id="{A4F86162-92CD-DCC9-4A68-03C8BCED020E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524"/>
            <a:ext cx="2275613" cy="787297"/>
          </a:xfrm>
          <a:prstGeom prst="rect">
            <a:avLst/>
          </a:prstGeom>
          <a:ln/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054982F-69B2-8329-764A-6B18246D4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0215" y="131055"/>
            <a:ext cx="6614751" cy="652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45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F2B64A8-7345-6ADA-A38A-6E25F0D256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2312" y="240686"/>
            <a:ext cx="10515600" cy="51808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ES" sz="3200" dirty="0"/>
              <a:t>Actividad </a:t>
            </a:r>
          </a:p>
        </p:txBody>
      </p:sp>
      <p:pic>
        <p:nvPicPr>
          <p:cNvPr id="23" name="image1.png">
            <a:extLst>
              <a:ext uri="{FF2B5EF4-FFF2-40B4-BE49-F238E27FC236}">
                <a16:creationId xmlns:a16="http://schemas.microsoft.com/office/drawing/2014/main" id="{C3357667-279B-8B4A-D4B5-E5195E41B9DF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524"/>
            <a:ext cx="2275613" cy="787297"/>
          </a:xfrm>
          <a:prstGeom prst="rect">
            <a:avLst/>
          </a:prstGeom>
          <a:ln/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B862D4E2-5608-31AE-5348-28DA43257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08" y="842481"/>
            <a:ext cx="11337983" cy="571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985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6D4EB9-2962-4D60-EAE7-369220566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El desplazamiento y la distancia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394B054-9D01-98AA-BDB6-F94E6686B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7834"/>
            <a:ext cx="10515600" cy="47591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dirty="0"/>
              <a:t>Imagina que un helicóptero vuela desde A hasta B, por donde indica la línea roja de la figura. A dicha línea, o mas específicamente al conjunto de los puntos por donde pasó el helicóptero, se le denomina </a:t>
            </a:r>
            <a:r>
              <a:rPr lang="es-ES" sz="3200" b="1" dirty="0"/>
              <a:t>trayectoria </a:t>
            </a:r>
            <a:r>
              <a:rPr lang="es-ES" sz="3200" dirty="0"/>
              <a:t>La longitud de la trayectoria seguida por el helicóptero corresponde a la distancia (d ). </a:t>
            </a:r>
            <a:endParaRPr lang="es-CO" sz="3200" b="1" dirty="0"/>
          </a:p>
        </p:txBody>
      </p:sp>
      <p:pic>
        <p:nvPicPr>
          <p:cNvPr id="6" name="image1.png">
            <a:extLst>
              <a:ext uri="{FF2B5EF4-FFF2-40B4-BE49-F238E27FC236}">
                <a16:creationId xmlns:a16="http://schemas.microsoft.com/office/drawing/2014/main" id="{037C57FD-940E-2638-74FB-89CD2ED65724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524"/>
            <a:ext cx="2275613" cy="787297"/>
          </a:xfrm>
          <a:prstGeom prst="rect">
            <a:avLst/>
          </a:prstGeom>
          <a:ln/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B7B53C9-0148-FDA9-2910-E0B4ED30E3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3802" y="3655962"/>
            <a:ext cx="4750180" cy="283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096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>
            <a:extLst>
              <a:ext uri="{FF2B5EF4-FFF2-40B4-BE49-F238E27FC236}">
                <a16:creationId xmlns:a16="http://schemas.microsoft.com/office/drawing/2014/main" id="{A4F86162-92CD-DCC9-4A68-03C8BCED020E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524"/>
            <a:ext cx="2275613" cy="787297"/>
          </a:xfrm>
          <a:prstGeom prst="rect">
            <a:avLst/>
          </a:prstGeom>
          <a:ln/>
        </p:spPr>
      </p:pic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E0479DF1-910B-5A86-2B63-62720BAD36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266" y="75877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3200" dirty="0"/>
              <a:t>Por otro lado, el </a:t>
            </a:r>
            <a:r>
              <a:rPr lang="es-ES" sz="3200" b="1" dirty="0"/>
              <a:t>desplazamiento </a:t>
            </a:r>
            <a:r>
              <a:rPr lang="es-ES" sz="3200" dirty="0"/>
              <a:t>(∆𝒙⃗ ) es la variación (neta) entre la posición final y la inicial. En la imagen, el desplazamiento se representa por la flecha azul que, además, indica que el movimiento se inició en A y terminó en B. </a:t>
            </a:r>
            <a:endParaRPr lang="es-CO" sz="32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01923D8-F7C3-84C4-22A1-6A52BBB830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8031" y="2934442"/>
            <a:ext cx="4750180" cy="2836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688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2B7D7B-81F0-33AC-EA80-E0CDAAB18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5" name="image1.png">
            <a:extLst>
              <a:ext uri="{FF2B5EF4-FFF2-40B4-BE49-F238E27FC236}">
                <a16:creationId xmlns:a16="http://schemas.microsoft.com/office/drawing/2014/main" id="{ABB8DE78-965A-3FAA-8723-E3D759ABB9D2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524"/>
            <a:ext cx="2275613" cy="787297"/>
          </a:xfrm>
          <a:prstGeom prst="rect">
            <a:avLst/>
          </a:prstGeom>
          <a:ln/>
        </p:spPr>
      </p:pic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2D6F7C4-7D9D-3F0D-4525-258EA5A120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73509"/>
            <a:ext cx="10515600" cy="3103453"/>
          </a:xfrm>
        </p:spPr>
        <p:txBody>
          <a:bodyPr/>
          <a:lstStyle/>
          <a:p>
            <a:pPr marL="0" indent="0">
              <a:buNone/>
            </a:pPr>
            <a:r>
              <a:rPr lang="es-ES" b="1" dirty="0"/>
              <a:t>El desplazamiento es una magnitud vectorial</a:t>
            </a:r>
            <a:r>
              <a:rPr lang="es-ES" dirty="0"/>
              <a:t>, pues tiene módulo, dirección y sentido, a diferencia de la distancia (representada por la letra d), que solo tiene módulo. Por esta razón, </a:t>
            </a:r>
            <a:r>
              <a:rPr lang="es-ES" b="1" dirty="0"/>
              <a:t>la distancia corresponde a una magnitud escalar. </a:t>
            </a:r>
            <a:endParaRPr lang="es-CO" b="1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BDEDFFD-9A05-2F90-55A0-9BF6D76E7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988" y="336495"/>
            <a:ext cx="8363131" cy="270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439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>
            <a:extLst>
              <a:ext uri="{FF2B5EF4-FFF2-40B4-BE49-F238E27FC236}">
                <a16:creationId xmlns:a16="http://schemas.microsoft.com/office/drawing/2014/main" id="{A75C199A-A9CF-876D-BD80-87A618BAC914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17738FF-3612-E863-7CBA-1BF9ED400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D1364A9-EC1D-C1A3-418A-BD1AC16FF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882" y="1500027"/>
            <a:ext cx="11780334" cy="3867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188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>
            <a:extLst>
              <a:ext uri="{FF2B5EF4-FFF2-40B4-BE49-F238E27FC236}">
                <a16:creationId xmlns:a16="http://schemas.microsoft.com/office/drawing/2014/main" id="{F69BD8A0-0709-73BB-0828-EB61F9AD8878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524"/>
            <a:ext cx="2275613" cy="787297"/>
          </a:xfrm>
          <a:prstGeom prst="rect">
            <a:avLst/>
          </a:prstGeom>
          <a:ln/>
        </p:spPr>
      </p:pic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32230F46-626E-C93C-BE04-7159F1FC8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42BA041-E585-F507-68A2-F5C78593E9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724" y="719198"/>
            <a:ext cx="11106363" cy="550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2367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196</Words>
  <Application>Microsoft Office PowerPoint</Application>
  <PresentationFormat>Panorámica</PresentationFormat>
  <Paragraphs>6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El desplazamiento y la distancia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Método científico</dc:title>
  <dc:creator>JAIDER MORALES</dc:creator>
  <cp:lastModifiedBy>JAIDER MORALES</cp:lastModifiedBy>
  <cp:revision>24</cp:revision>
  <dcterms:created xsi:type="dcterms:W3CDTF">2023-08-21T15:38:46Z</dcterms:created>
  <dcterms:modified xsi:type="dcterms:W3CDTF">2023-11-24T12:37:42Z</dcterms:modified>
</cp:coreProperties>
</file>